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660"/>
  </p:normalViewPr>
  <p:slideViewPr>
    <p:cSldViewPr snapToGrid="0">
      <p:cViewPr varScale="1">
        <p:scale>
          <a:sx n="67" d="100"/>
          <a:sy n="67" d="100"/>
        </p:scale>
        <p:origin x="858"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E743C5A-F3B3-4C69-B731-22E3A309BBAC}" type="datetimeFigureOut">
              <a:rPr lang="en-GB" smtClean="0"/>
              <a:t>16/12/2020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92EFD7C-0AA1-46CD-86EC-DFBC44CE0367}" type="slidenum">
              <a:rPr lang="en-GB" smtClean="0"/>
              <a:t>‹#›</a:t>
            </a:fld>
            <a:endParaRPr lang="en-GB"/>
          </a:p>
        </p:txBody>
      </p:sp>
    </p:spTree>
    <p:extLst>
      <p:ext uri="{BB962C8B-B14F-4D97-AF65-F5344CB8AC3E}">
        <p14:creationId xmlns:p14="http://schemas.microsoft.com/office/powerpoint/2010/main" val="23263775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Informed</a:t>
            </a:r>
            <a:r>
              <a:rPr lang="en-GB" baseline="0" dirty="0" smtClean="0"/>
              <a:t> consent  is vital in human service ethics because they ensure integrity is maintained, laws are observed and policies are followed.</a:t>
            </a:r>
          </a:p>
          <a:p>
            <a:r>
              <a:rPr lang="en-GB" baseline="0" dirty="0" smtClean="0"/>
              <a:t>I found the topic to be quite interesting because I am an advocate of ethical standards in human services.</a:t>
            </a:r>
            <a:endParaRPr lang="en-GB" dirty="0"/>
          </a:p>
        </p:txBody>
      </p:sp>
      <p:sp>
        <p:nvSpPr>
          <p:cNvPr id="4" name="Slide Number Placeholder 3"/>
          <p:cNvSpPr>
            <a:spLocks noGrp="1"/>
          </p:cNvSpPr>
          <p:nvPr>
            <p:ph type="sldNum" sz="quarter" idx="10"/>
          </p:nvPr>
        </p:nvSpPr>
        <p:spPr/>
        <p:txBody>
          <a:bodyPr/>
          <a:lstStyle/>
          <a:p>
            <a:fld id="{292EFD7C-0AA1-46CD-86EC-DFBC44CE0367}" type="slidenum">
              <a:rPr lang="en-GB" smtClean="0"/>
              <a:t>2</a:t>
            </a:fld>
            <a:endParaRPr lang="en-GB"/>
          </a:p>
        </p:txBody>
      </p:sp>
    </p:spTree>
    <p:extLst>
      <p:ext uri="{BB962C8B-B14F-4D97-AF65-F5344CB8AC3E}">
        <p14:creationId xmlns:p14="http://schemas.microsoft.com/office/powerpoint/2010/main" val="8793985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Human service professionals consider informed</a:t>
            </a:r>
            <a:r>
              <a:rPr lang="en-GB" baseline="0" dirty="0" smtClean="0"/>
              <a:t> consent </a:t>
            </a:r>
            <a:r>
              <a:rPr lang="en-GB" dirty="0" smtClean="0"/>
              <a:t>standards in ethical and professional decision making. </a:t>
            </a:r>
          </a:p>
          <a:p>
            <a:r>
              <a:rPr lang="en-GB" dirty="0" smtClean="0"/>
              <a:t>There is need for increasing inclusion of the child’s  opinion  in decision</a:t>
            </a:r>
            <a:r>
              <a:rPr lang="en-GB" baseline="0" dirty="0" smtClean="0"/>
              <a:t> making.</a:t>
            </a:r>
            <a:endParaRPr lang="en-GB" dirty="0"/>
          </a:p>
        </p:txBody>
      </p:sp>
      <p:sp>
        <p:nvSpPr>
          <p:cNvPr id="4" name="Slide Number Placeholder 3"/>
          <p:cNvSpPr>
            <a:spLocks noGrp="1"/>
          </p:cNvSpPr>
          <p:nvPr>
            <p:ph type="sldNum" sz="quarter" idx="10"/>
          </p:nvPr>
        </p:nvSpPr>
        <p:spPr/>
        <p:txBody>
          <a:bodyPr/>
          <a:lstStyle/>
          <a:p>
            <a:fld id="{292EFD7C-0AA1-46CD-86EC-DFBC44CE0367}" type="slidenum">
              <a:rPr lang="en-GB" smtClean="0"/>
              <a:t>3</a:t>
            </a:fld>
            <a:endParaRPr lang="en-GB"/>
          </a:p>
        </p:txBody>
      </p:sp>
    </p:spTree>
    <p:extLst>
      <p:ext uri="{BB962C8B-B14F-4D97-AF65-F5344CB8AC3E}">
        <p14:creationId xmlns:p14="http://schemas.microsoft.com/office/powerpoint/2010/main" val="6150462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Transparency and honesty serve as key elements that foster an understanding</a:t>
            </a:r>
            <a:r>
              <a:rPr lang="en-GB" baseline="0" dirty="0" smtClean="0"/>
              <a:t> of the information.</a:t>
            </a:r>
          </a:p>
          <a:p>
            <a:r>
              <a:rPr lang="en-GB" baseline="0" dirty="0" smtClean="0"/>
              <a:t>Also  the explanations should be made in an understandable and developmentally appropriate language that serve the right purpose.</a:t>
            </a:r>
            <a:endParaRPr lang="en-GB" dirty="0"/>
          </a:p>
        </p:txBody>
      </p:sp>
      <p:sp>
        <p:nvSpPr>
          <p:cNvPr id="4" name="Slide Number Placeholder 3"/>
          <p:cNvSpPr>
            <a:spLocks noGrp="1"/>
          </p:cNvSpPr>
          <p:nvPr>
            <p:ph type="sldNum" sz="quarter" idx="10"/>
          </p:nvPr>
        </p:nvSpPr>
        <p:spPr/>
        <p:txBody>
          <a:bodyPr/>
          <a:lstStyle/>
          <a:p>
            <a:fld id="{292EFD7C-0AA1-46CD-86EC-DFBC44CE0367}" type="slidenum">
              <a:rPr lang="en-GB" smtClean="0"/>
              <a:t>4</a:t>
            </a:fld>
            <a:endParaRPr lang="en-GB"/>
          </a:p>
        </p:txBody>
      </p:sp>
    </p:spTree>
    <p:extLst>
      <p:ext uri="{BB962C8B-B14F-4D97-AF65-F5344CB8AC3E}">
        <p14:creationId xmlns:p14="http://schemas.microsoft.com/office/powerpoint/2010/main" val="18737663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In the United</a:t>
            </a:r>
            <a:r>
              <a:rPr lang="en-GB" baseline="0" dirty="0" smtClean="0"/>
              <a:t> States the need for informed consent is increasing because it facilitates the achievement of healthcare goals.</a:t>
            </a:r>
            <a:endParaRPr lang="en-GB" dirty="0"/>
          </a:p>
        </p:txBody>
      </p:sp>
      <p:sp>
        <p:nvSpPr>
          <p:cNvPr id="4" name="Slide Number Placeholder 3"/>
          <p:cNvSpPr>
            <a:spLocks noGrp="1"/>
          </p:cNvSpPr>
          <p:nvPr>
            <p:ph type="sldNum" sz="quarter" idx="10"/>
          </p:nvPr>
        </p:nvSpPr>
        <p:spPr/>
        <p:txBody>
          <a:bodyPr/>
          <a:lstStyle/>
          <a:p>
            <a:fld id="{292EFD7C-0AA1-46CD-86EC-DFBC44CE0367}" type="slidenum">
              <a:rPr lang="en-GB" smtClean="0"/>
              <a:t>5</a:t>
            </a:fld>
            <a:endParaRPr lang="en-GB"/>
          </a:p>
        </p:txBody>
      </p:sp>
    </p:spTree>
    <p:extLst>
      <p:ext uri="{BB962C8B-B14F-4D97-AF65-F5344CB8AC3E}">
        <p14:creationId xmlns:p14="http://schemas.microsoft.com/office/powerpoint/2010/main" val="8937717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aseline="0" dirty="0" smtClean="0"/>
              <a:t>Informed consent increases efficiency in the provision of healthcare services to children and adolescents. </a:t>
            </a:r>
          </a:p>
          <a:p>
            <a:r>
              <a:rPr lang="en-GB" baseline="0" dirty="0" smtClean="0"/>
              <a:t>Medicare, </a:t>
            </a:r>
            <a:r>
              <a:rPr lang="en-GB" baseline="0" dirty="0" err="1" smtClean="0"/>
              <a:t>Medciad</a:t>
            </a:r>
            <a:r>
              <a:rPr lang="en-GB" baseline="0" dirty="0" smtClean="0"/>
              <a:t> , Anthem and Cigna are some of the popular managed care insurers in the United States.</a:t>
            </a:r>
          </a:p>
          <a:p>
            <a:endParaRPr lang="en-GB" dirty="0"/>
          </a:p>
        </p:txBody>
      </p:sp>
      <p:sp>
        <p:nvSpPr>
          <p:cNvPr id="4" name="Slide Number Placeholder 3"/>
          <p:cNvSpPr>
            <a:spLocks noGrp="1"/>
          </p:cNvSpPr>
          <p:nvPr>
            <p:ph type="sldNum" sz="quarter" idx="10"/>
          </p:nvPr>
        </p:nvSpPr>
        <p:spPr/>
        <p:txBody>
          <a:bodyPr/>
          <a:lstStyle/>
          <a:p>
            <a:fld id="{292EFD7C-0AA1-46CD-86EC-DFBC44CE0367}" type="slidenum">
              <a:rPr lang="en-GB" smtClean="0"/>
              <a:t>6</a:t>
            </a:fld>
            <a:endParaRPr lang="en-GB"/>
          </a:p>
        </p:txBody>
      </p:sp>
    </p:spTree>
    <p:extLst>
      <p:ext uri="{BB962C8B-B14F-4D97-AF65-F5344CB8AC3E}">
        <p14:creationId xmlns:p14="http://schemas.microsoft.com/office/powerpoint/2010/main" val="55409137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4DC769CE-49C3-48FD-BB1B-4524E9F2BEE0}" type="datetimeFigureOut">
              <a:rPr lang="en-GB" smtClean="0"/>
              <a:t>16/12/2020</a:t>
            </a:fld>
            <a:endParaRPr lang="en-GB"/>
          </a:p>
        </p:txBody>
      </p:sp>
      <p:sp>
        <p:nvSpPr>
          <p:cNvPr id="5" name="Footer Placeholder 4"/>
          <p:cNvSpPr>
            <a:spLocks noGrp="1"/>
          </p:cNvSpPr>
          <p:nvPr>
            <p:ph type="ftr" sz="quarter" idx="11"/>
          </p:nvPr>
        </p:nvSpPr>
        <p:spPr>
          <a:xfrm>
            <a:off x="2692397" y="5037663"/>
            <a:ext cx="5214635" cy="279400"/>
          </a:xfrm>
        </p:spPr>
        <p:txBody>
          <a:bodyPr/>
          <a:lstStyle/>
          <a:p>
            <a:endParaRPr lang="en-GB"/>
          </a:p>
        </p:txBody>
      </p:sp>
      <p:sp>
        <p:nvSpPr>
          <p:cNvPr id="6" name="Slide Number Placeholder 5"/>
          <p:cNvSpPr>
            <a:spLocks noGrp="1"/>
          </p:cNvSpPr>
          <p:nvPr>
            <p:ph type="sldNum" sz="quarter" idx="12"/>
          </p:nvPr>
        </p:nvSpPr>
        <p:spPr>
          <a:xfrm>
            <a:off x="8956900" y="5037663"/>
            <a:ext cx="551167" cy="279400"/>
          </a:xfrm>
        </p:spPr>
        <p:txBody>
          <a:bodyPr/>
          <a:lstStyle/>
          <a:p>
            <a:fld id="{A0E8648D-7081-4C15-BDB4-172037DFADBC}" type="slidenum">
              <a:rPr lang="en-GB" smtClean="0"/>
              <a:t>‹#›</a:t>
            </a:fld>
            <a:endParaRPr lang="en-GB"/>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644259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DC769CE-49C3-48FD-BB1B-4524E9F2BEE0}" type="datetimeFigureOut">
              <a:rPr lang="en-GB" smtClean="0"/>
              <a:t>16/12/2020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0E8648D-7081-4C15-BDB4-172037DFADBC}" type="slidenum">
              <a:rPr lang="en-GB" smtClean="0"/>
              <a:t>‹#›</a:t>
            </a:fld>
            <a:endParaRPr lang="en-GB"/>
          </a:p>
        </p:txBody>
      </p:sp>
    </p:spTree>
    <p:extLst>
      <p:ext uri="{BB962C8B-B14F-4D97-AF65-F5344CB8AC3E}">
        <p14:creationId xmlns:p14="http://schemas.microsoft.com/office/powerpoint/2010/main" val="41105310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DC769CE-49C3-48FD-BB1B-4524E9F2BEE0}" type="datetimeFigureOut">
              <a:rPr lang="en-GB" smtClean="0"/>
              <a:t>16/12/2020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0E8648D-7081-4C15-BDB4-172037DFADBC}" type="slidenum">
              <a:rPr lang="en-GB" smtClean="0"/>
              <a:t>‹#›</a:t>
            </a:fld>
            <a:endParaRPr lang="en-GB"/>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083405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DC769CE-49C3-48FD-BB1B-4524E9F2BEE0}" type="datetimeFigureOut">
              <a:rPr lang="en-GB" smtClean="0"/>
              <a:t>16/12/2020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0E8648D-7081-4C15-BDB4-172037DFADBC}" type="slidenum">
              <a:rPr lang="en-GB" smtClean="0"/>
              <a:t>‹#›</a:t>
            </a:fld>
            <a:endParaRPr lang="en-GB"/>
          </a:p>
        </p:txBody>
      </p:sp>
    </p:spTree>
    <p:extLst>
      <p:ext uri="{BB962C8B-B14F-4D97-AF65-F5344CB8AC3E}">
        <p14:creationId xmlns:p14="http://schemas.microsoft.com/office/powerpoint/2010/main" val="14824780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DC769CE-49C3-48FD-BB1B-4524E9F2BEE0}" type="datetimeFigureOut">
              <a:rPr lang="en-GB" smtClean="0"/>
              <a:t>16/12/2020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A0E8648D-7081-4C15-BDB4-172037DFADBC}" type="slidenum">
              <a:rPr lang="en-GB" smtClean="0"/>
              <a:t>‹#›</a:t>
            </a:fld>
            <a:endParaRPr lang="en-GB"/>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192324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DC769CE-49C3-48FD-BB1B-4524E9F2BEE0}" type="datetimeFigureOut">
              <a:rPr lang="en-GB" smtClean="0"/>
              <a:t>16/12/2020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0E8648D-7081-4C15-BDB4-172037DFADBC}" type="slidenum">
              <a:rPr lang="en-GB" smtClean="0"/>
              <a:t>‹#›</a:t>
            </a:fld>
            <a:endParaRPr lang="en-GB"/>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42046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DC769CE-49C3-48FD-BB1B-4524E9F2BEE0}" type="datetimeFigureOut">
              <a:rPr lang="en-GB" smtClean="0"/>
              <a:t>16/12/2020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A0E8648D-7081-4C15-BDB4-172037DFADBC}" type="slidenum">
              <a:rPr lang="en-GB" smtClean="0"/>
              <a:t>‹#›</a:t>
            </a:fld>
            <a:endParaRPr lang="en-GB"/>
          </a:p>
        </p:txBody>
      </p:sp>
    </p:spTree>
    <p:extLst>
      <p:ext uri="{BB962C8B-B14F-4D97-AF65-F5344CB8AC3E}">
        <p14:creationId xmlns:p14="http://schemas.microsoft.com/office/powerpoint/2010/main" val="14255283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DC769CE-49C3-48FD-BB1B-4524E9F2BEE0}" type="datetimeFigureOut">
              <a:rPr lang="en-GB" smtClean="0"/>
              <a:t>16/12/2020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0E8648D-7081-4C15-BDB4-172037DFADBC}" type="slidenum">
              <a:rPr lang="en-GB" smtClean="0"/>
              <a:t>‹#›</a:t>
            </a:fld>
            <a:endParaRPr lang="en-GB"/>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040366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DC769CE-49C3-48FD-BB1B-4524E9F2BEE0}" type="datetimeFigureOut">
              <a:rPr lang="en-GB" smtClean="0"/>
              <a:t>16/12/2020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0E8648D-7081-4C15-BDB4-172037DFADBC}" type="slidenum">
              <a:rPr lang="en-GB" smtClean="0"/>
              <a:t>‹#›</a:t>
            </a:fld>
            <a:endParaRPr lang="en-GB"/>
          </a:p>
        </p:txBody>
      </p:sp>
    </p:spTree>
    <p:extLst>
      <p:ext uri="{BB962C8B-B14F-4D97-AF65-F5344CB8AC3E}">
        <p14:creationId xmlns:p14="http://schemas.microsoft.com/office/powerpoint/2010/main" val="11397354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DC769CE-49C3-48FD-BB1B-4524E9F2BEE0}" type="datetimeFigureOut">
              <a:rPr lang="en-GB" smtClean="0"/>
              <a:t>16/12/2020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0E8648D-7081-4C15-BDB4-172037DFADBC}" type="slidenum">
              <a:rPr lang="en-GB" smtClean="0"/>
              <a:t>‹#›</a:t>
            </a:fld>
            <a:endParaRPr lang="en-GB"/>
          </a:p>
        </p:txBody>
      </p:sp>
    </p:spTree>
    <p:extLst>
      <p:ext uri="{BB962C8B-B14F-4D97-AF65-F5344CB8AC3E}">
        <p14:creationId xmlns:p14="http://schemas.microsoft.com/office/powerpoint/2010/main" val="28627204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DC769CE-49C3-48FD-BB1B-4524E9F2BEE0}" type="datetimeFigureOut">
              <a:rPr lang="en-GB" smtClean="0"/>
              <a:t>16/12/2020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0E8648D-7081-4C15-BDB4-172037DFADBC}" type="slidenum">
              <a:rPr lang="en-GB" smtClean="0"/>
              <a:t>‹#›</a:t>
            </a:fld>
            <a:endParaRPr lang="en-GB"/>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674790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DC769CE-49C3-48FD-BB1B-4524E9F2BEE0}" type="datetimeFigureOut">
              <a:rPr lang="en-GB" smtClean="0"/>
              <a:t>16/12/2020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0E8648D-7081-4C15-BDB4-172037DFADBC}" type="slidenum">
              <a:rPr lang="en-GB" smtClean="0"/>
              <a:t>‹#›</a:t>
            </a:fld>
            <a:endParaRPr lang="en-GB"/>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864207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DC769CE-49C3-48FD-BB1B-4524E9F2BEE0}" type="datetimeFigureOut">
              <a:rPr lang="en-GB" smtClean="0"/>
              <a:t>16/12/2020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0E8648D-7081-4C15-BDB4-172037DFADBC}" type="slidenum">
              <a:rPr lang="en-GB" smtClean="0"/>
              <a:t>‹#›</a:t>
            </a:fld>
            <a:endParaRPr lang="en-GB"/>
          </a:p>
        </p:txBody>
      </p:sp>
    </p:spTree>
    <p:extLst>
      <p:ext uri="{BB962C8B-B14F-4D97-AF65-F5344CB8AC3E}">
        <p14:creationId xmlns:p14="http://schemas.microsoft.com/office/powerpoint/2010/main" val="2276834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DC769CE-49C3-48FD-BB1B-4524E9F2BEE0}" type="datetimeFigureOut">
              <a:rPr lang="en-GB" smtClean="0"/>
              <a:t>16/12/2020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0E8648D-7081-4C15-BDB4-172037DFADBC}" type="slidenum">
              <a:rPr lang="en-GB" smtClean="0"/>
              <a:t>‹#›</a:t>
            </a:fld>
            <a:endParaRPr lang="en-GB"/>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614958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DC769CE-49C3-48FD-BB1B-4524E9F2BEE0}" type="datetimeFigureOut">
              <a:rPr lang="en-GB" smtClean="0"/>
              <a:t>16/12/2020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0E8648D-7081-4C15-BDB4-172037DFADBC}" type="slidenum">
              <a:rPr lang="en-GB" smtClean="0"/>
              <a:t>‹#›</a:t>
            </a:fld>
            <a:endParaRPr lang="en-GB"/>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587148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DC769CE-49C3-48FD-BB1B-4524E9F2BEE0}" type="datetimeFigureOut">
              <a:rPr lang="en-GB" smtClean="0"/>
              <a:t>16/12/2020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0E8648D-7081-4C15-BDB4-172037DFADBC}" type="slidenum">
              <a:rPr lang="en-GB" smtClean="0"/>
              <a:t>‹#›</a:t>
            </a:fld>
            <a:endParaRPr lang="en-GB"/>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4087414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DC769CE-49C3-48FD-BB1B-4524E9F2BEE0}" type="datetimeFigureOut">
              <a:rPr lang="en-GB" smtClean="0"/>
              <a:t>16/12/2020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0E8648D-7081-4C15-BDB4-172037DFADBC}" type="slidenum">
              <a:rPr lang="en-GB" smtClean="0"/>
              <a:t>‹#›</a:t>
            </a:fld>
            <a:endParaRPr lang="en-GB"/>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153091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4DC769CE-49C3-48FD-BB1B-4524E9F2BEE0}" type="datetimeFigureOut">
              <a:rPr lang="en-GB" smtClean="0"/>
              <a:t>16/12/2020</a:t>
            </a:fld>
            <a:endParaRPr lang="en-GB"/>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GB"/>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A0E8648D-7081-4C15-BDB4-172037DFADBC}" type="slidenum">
              <a:rPr lang="en-GB" smtClean="0"/>
              <a:t>‹#›</a:t>
            </a:fld>
            <a:endParaRPr lang="en-GB"/>
          </a:p>
        </p:txBody>
      </p:sp>
    </p:spTree>
    <p:extLst>
      <p:ext uri="{BB962C8B-B14F-4D97-AF65-F5344CB8AC3E}">
        <p14:creationId xmlns:p14="http://schemas.microsoft.com/office/powerpoint/2010/main" val="1780415021"/>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Human service ethics presentation</a:t>
            </a:r>
            <a:endParaRPr lang="en-GB" dirty="0"/>
          </a:p>
        </p:txBody>
      </p:sp>
      <p:sp>
        <p:nvSpPr>
          <p:cNvPr id="3" name="Subtitle 2"/>
          <p:cNvSpPr>
            <a:spLocks noGrp="1"/>
          </p:cNvSpPr>
          <p:nvPr>
            <p:ph type="subTitle" idx="1"/>
          </p:nvPr>
        </p:nvSpPr>
        <p:spPr/>
        <p:txBody>
          <a:bodyPr/>
          <a:lstStyle/>
          <a:p>
            <a:r>
              <a:rPr lang="en-GB" dirty="0" smtClean="0"/>
              <a:t>Informed consent when  working with children</a:t>
            </a:r>
            <a:endParaRPr lang="en-GB" dirty="0"/>
          </a:p>
        </p:txBody>
      </p:sp>
    </p:spTree>
    <p:extLst>
      <p:ext uri="{BB962C8B-B14F-4D97-AF65-F5344CB8AC3E}">
        <p14:creationId xmlns:p14="http://schemas.microsoft.com/office/powerpoint/2010/main" val="21616176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Introduction</a:t>
            </a:r>
            <a:endParaRPr lang="en-GB" dirty="0"/>
          </a:p>
        </p:txBody>
      </p:sp>
      <p:sp>
        <p:nvSpPr>
          <p:cNvPr id="3" name="Content Placeholder 2"/>
          <p:cNvSpPr>
            <a:spLocks noGrp="1"/>
          </p:cNvSpPr>
          <p:nvPr>
            <p:ph idx="1"/>
          </p:nvPr>
        </p:nvSpPr>
        <p:spPr/>
        <p:txBody>
          <a:bodyPr>
            <a:normAutofit lnSpcReduction="10000"/>
          </a:bodyPr>
          <a:lstStyle/>
          <a:p>
            <a:pPr marL="0" indent="0">
              <a:buNone/>
            </a:pPr>
            <a:endParaRPr lang="en-GB" dirty="0" smtClean="0"/>
          </a:p>
          <a:p>
            <a:r>
              <a:rPr lang="en-GB" dirty="0" smtClean="0"/>
              <a:t>My topic for the presentation is informed consent when working with children.</a:t>
            </a:r>
          </a:p>
          <a:p>
            <a:r>
              <a:rPr lang="en-GB" dirty="0" smtClean="0"/>
              <a:t>The topic is compelling because it assesses how informed consent ought to be maintained when working with children and adolescents. It is a strategic way for providing quality health care.</a:t>
            </a:r>
          </a:p>
          <a:p>
            <a:r>
              <a:rPr lang="en-GB" dirty="0" smtClean="0"/>
              <a:t>In human service ethics, we have learnt about the importance of improving the overall quality of life  through devotion, selflessness and responsibility.</a:t>
            </a:r>
            <a:endParaRPr lang="en-GB" dirty="0"/>
          </a:p>
        </p:txBody>
      </p:sp>
    </p:spTree>
    <p:extLst>
      <p:ext uri="{BB962C8B-B14F-4D97-AF65-F5344CB8AC3E}">
        <p14:creationId xmlns:p14="http://schemas.microsoft.com/office/powerpoint/2010/main" val="33547604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Informed Consent when working with children</a:t>
            </a:r>
            <a:endParaRPr lang="en-GB" dirty="0"/>
          </a:p>
        </p:txBody>
      </p:sp>
      <p:sp>
        <p:nvSpPr>
          <p:cNvPr id="3" name="Content Placeholder 2"/>
          <p:cNvSpPr>
            <a:spLocks noGrp="1"/>
          </p:cNvSpPr>
          <p:nvPr>
            <p:ph idx="1"/>
          </p:nvPr>
        </p:nvSpPr>
        <p:spPr/>
        <p:txBody>
          <a:bodyPr/>
          <a:lstStyle/>
          <a:p>
            <a:r>
              <a:rPr lang="en-GB" dirty="0" smtClean="0"/>
              <a:t>When working with children  it is important to maintain  informed consent</a:t>
            </a:r>
          </a:p>
          <a:p>
            <a:pPr lvl="1"/>
            <a:r>
              <a:rPr lang="en-GB" dirty="0" smtClean="0"/>
              <a:t>Informed consent is an essential part especially in the healthcare practice, thus, it is vital to involve children on issues relating to their health. </a:t>
            </a:r>
          </a:p>
          <a:p>
            <a:pPr lvl="1"/>
            <a:r>
              <a:rPr lang="en-GB" dirty="0" smtClean="0"/>
              <a:t>A human service professional is supposed to provide informed consent to clients and it serves as a great step in strengthening their relationship (Katz et al., 2016).</a:t>
            </a:r>
          </a:p>
          <a:p>
            <a:pPr lvl="1"/>
            <a:r>
              <a:rPr lang="en-GB" dirty="0" smtClean="0"/>
              <a:t>Informed consent serves as a foundation for a harmonious relationship and serves a form respecting the clients legal rights.</a:t>
            </a:r>
          </a:p>
        </p:txBody>
      </p:sp>
    </p:spTree>
    <p:extLst>
      <p:ext uri="{BB962C8B-B14F-4D97-AF65-F5344CB8AC3E}">
        <p14:creationId xmlns:p14="http://schemas.microsoft.com/office/powerpoint/2010/main" val="16311251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Informed Consent when working with children</a:t>
            </a:r>
          </a:p>
        </p:txBody>
      </p:sp>
      <p:sp>
        <p:nvSpPr>
          <p:cNvPr id="3" name="Content Placeholder 2"/>
          <p:cNvSpPr>
            <a:spLocks noGrp="1"/>
          </p:cNvSpPr>
          <p:nvPr>
            <p:ph idx="1"/>
          </p:nvPr>
        </p:nvSpPr>
        <p:spPr/>
        <p:txBody>
          <a:bodyPr>
            <a:normAutofit lnSpcReduction="10000"/>
          </a:bodyPr>
          <a:lstStyle/>
          <a:p>
            <a:r>
              <a:rPr lang="en-GB" dirty="0" smtClean="0"/>
              <a:t>Increasing inclusion for children  supports autonomy in the decision making process. </a:t>
            </a:r>
          </a:p>
          <a:p>
            <a:pPr lvl="1"/>
            <a:r>
              <a:rPr lang="en-GB" dirty="0" smtClean="0"/>
              <a:t>According to Katz et al. (2016) autonomy is derived from the Kantian Moral philosophy which presents liberty and the capacity to live life according to your own reasons and motives.</a:t>
            </a:r>
          </a:p>
          <a:p>
            <a:pPr lvl="1"/>
            <a:r>
              <a:rPr lang="en-GB" dirty="0" smtClean="0"/>
              <a:t>The professional community should set reasonable standards on the amount of information the child or adolescent would need and want to know. </a:t>
            </a:r>
          </a:p>
          <a:p>
            <a:pPr lvl="1"/>
            <a:r>
              <a:rPr lang="en-GB" dirty="0" smtClean="0"/>
              <a:t>Generally, human service ethics have shifted an increasingly proactive inclusion for children  in decision making.</a:t>
            </a:r>
          </a:p>
          <a:p>
            <a:endParaRPr lang="en-GB" dirty="0" smtClean="0"/>
          </a:p>
          <a:p>
            <a:endParaRPr lang="en-GB" dirty="0"/>
          </a:p>
        </p:txBody>
      </p:sp>
    </p:spTree>
    <p:extLst>
      <p:ext uri="{BB962C8B-B14F-4D97-AF65-F5344CB8AC3E}">
        <p14:creationId xmlns:p14="http://schemas.microsoft.com/office/powerpoint/2010/main" val="41661944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Informed Consent when working with children</a:t>
            </a:r>
          </a:p>
        </p:txBody>
      </p:sp>
      <p:sp>
        <p:nvSpPr>
          <p:cNvPr id="3" name="Content Placeholder 2"/>
          <p:cNvSpPr>
            <a:spLocks noGrp="1"/>
          </p:cNvSpPr>
          <p:nvPr>
            <p:ph idx="1"/>
          </p:nvPr>
        </p:nvSpPr>
        <p:spPr/>
        <p:txBody>
          <a:bodyPr/>
          <a:lstStyle/>
          <a:p>
            <a:r>
              <a:rPr lang="en-GB" dirty="0" smtClean="0"/>
              <a:t>Informed consent is vital in the treatment process because it offers the child an opportunity to participate in making the decision relating to the type of treatment that ought to be administered.</a:t>
            </a:r>
          </a:p>
          <a:p>
            <a:pPr lvl="1"/>
            <a:r>
              <a:rPr lang="en-GB" dirty="0" smtClean="0"/>
              <a:t>Informed consent minimizes the risk of exploitation through information sharing and collaborative decision making.</a:t>
            </a:r>
          </a:p>
          <a:p>
            <a:pPr lvl="1"/>
            <a:r>
              <a:rPr lang="en-GB" dirty="0" smtClean="0"/>
              <a:t>Noticeably, there are licensing laws and regulations  that outline the requirement and obligations of informed consent in children.</a:t>
            </a:r>
            <a:endParaRPr lang="en-GB" dirty="0"/>
          </a:p>
        </p:txBody>
      </p:sp>
    </p:spTree>
    <p:extLst>
      <p:ext uri="{BB962C8B-B14F-4D97-AF65-F5344CB8AC3E}">
        <p14:creationId xmlns:p14="http://schemas.microsoft.com/office/powerpoint/2010/main" val="21893076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Informed Consent when working with children </a:t>
            </a:r>
          </a:p>
        </p:txBody>
      </p:sp>
      <p:sp>
        <p:nvSpPr>
          <p:cNvPr id="3" name="Content Placeholder 2"/>
          <p:cNvSpPr>
            <a:spLocks noGrp="1"/>
          </p:cNvSpPr>
          <p:nvPr>
            <p:ph idx="1"/>
          </p:nvPr>
        </p:nvSpPr>
        <p:spPr/>
        <p:txBody>
          <a:bodyPr/>
          <a:lstStyle/>
          <a:p>
            <a:pPr lvl="1"/>
            <a:r>
              <a:rPr lang="en-GB" dirty="0" smtClean="0"/>
              <a:t>Often, children are taken for treatment by their parents and guardians who often make decisions about the type of treatment that should be administered.</a:t>
            </a:r>
          </a:p>
          <a:p>
            <a:pPr lvl="2"/>
            <a:r>
              <a:rPr lang="en-GB" dirty="0" smtClean="0"/>
              <a:t>However , </a:t>
            </a:r>
            <a:r>
              <a:rPr lang="en-GB" dirty="0"/>
              <a:t>informed consent has a great importance for clarifying roles, responsibilities, and </a:t>
            </a:r>
            <a:r>
              <a:rPr lang="en-GB" dirty="0" smtClean="0"/>
              <a:t>expectations.</a:t>
            </a:r>
          </a:p>
          <a:p>
            <a:pPr lvl="2"/>
            <a:r>
              <a:rPr lang="en-GB" dirty="0" smtClean="0"/>
              <a:t>The child should  agree to the treatment plan before the treatment is administered. Also, the medical practitioners should work towards achievement of the treatment goals and maintain confidentiality.</a:t>
            </a:r>
            <a:endParaRPr lang="en-GB" dirty="0"/>
          </a:p>
        </p:txBody>
      </p:sp>
    </p:spTree>
    <p:extLst>
      <p:ext uri="{BB962C8B-B14F-4D97-AF65-F5344CB8AC3E}">
        <p14:creationId xmlns:p14="http://schemas.microsoft.com/office/powerpoint/2010/main" val="27020801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Conclusion</a:t>
            </a:r>
            <a:endParaRPr lang="en-GB" dirty="0"/>
          </a:p>
        </p:txBody>
      </p:sp>
      <p:sp>
        <p:nvSpPr>
          <p:cNvPr id="3" name="Content Placeholder 2"/>
          <p:cNvSpPr>
            <a:spLocks noGrp="1"/>
          </p:cNvSpPr>
          <p:nvPr>
            <p:ph idx="1"/>
          </p:nvPr>
        </p:nvSpPr>
        <p:spPr/>
        <p:txBody>
          <a:bodyPr>
            <a:normAutofit lnSpcReduction="10000"/>
          </a:bodyPr>
          <a:lstStyle/>
          <a:p>
            <a:r>
              <a:rPr lang="en-GB" dirty="0" smtClean="0"/>
              <a:t>The presentation touches on strategies that can be applied to improve the quality of healthcare. </a:t>
            </a:r>
          </a:p>
          <a:p>
            <a:r>
              <a:rPr lang="en-GB" dirty="0" smtClean="0"/>
              <a:t> Informed consent is a key element that should be applied by all human services professionals.</a:t>
            </a:r>
          </a:p>
          <a:p>
            <a:r>
              <a:rPr lang="en-GB" dirty="0" smtClean="0"/>
              <a:t>Human service ethics dictate that professionals should take the necessary steps to improve the overall quality of life.</a:t>
            </a:r>
          </a:p>
          <a:p>
            <a:r>
              <a:rPr lang="en-GB" dirty="0" smtClean="0"/>
              <a:t>Thus, when dealing with children it is vital to portray increased responsibility and autonomy in decision making.</a:t>
            </a:r>
            <a:endParaRPr lang="en-GB" dirty="0"/>
          </a:p>
        </p:txBody>
      </p:sp>
    </p:spTree>
    <p:extLst>
      <p:ext uri="{BB962C8B-B14F-4D97-AF65-F5344CB8AC3E}">
        <p14:creationId xmlns:p14="http://schemas.microsoft.com/office/powerpoint/2010/main" val="8497618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References</a:t>
            </a:r>
            <a:endParaRPr lang="en-GB" dirty="0"/>
          </a:p>
        </p:txBody>
      </p:sp>
      <p:sp>
        <p:nvSpPr>
          <p:cNvPr id="3" name="Content Placeholder 2"/>
          <p:cNvSpPr>
            <a:spLocks noGrp="1"/>
          </p:cNvSpPr>
          <p:nvPr>
            <p:ph idx="1"/>
          </p:nvPr>
        </p:nvSpPr>
        <p:spPr/>
        <p:txBody>
          <a:bodyPr/>
          <a:lstStyle/>
          <a:p>
            <a:pPr marL="0" indent="-457200">
              <a:buNone/>
            </a:pPr>
            <a:r>
              <a:rPr lang="en-GB" dirty="0" smtClean="0"/>
              <a:t>Katz, A. L., Webb, S. A., &amp; Committee on Bioethics. (2016). Informed consent in decision-making in </a:t>
            </a:r>
            <a:r>
              <a:rPr lang="en-GB" dirty="0" err="1" smtClean="0"/>
              <a:t>pediatric</a:t>
            </a:r>
            <a:r>
              <a:rPr lang="en-GB" dirty="0" smtClean="0"/>
              <a:t> practice. </a:t>
            </a:r>
            <a:r>
              <a:rPr lang="en-GB" dirty="0" err="1" smtClean="0"/>
              <a:t>Pediatrics</a:t>
            </a:r>
            <a:r>
              <a:rPr lang="en-GB" dirty="0" smtClean="0"/>
              <a:t>, 138(2).</a:t>
            </a:r>
            <a:endParaRPr lang="en-GB" dirty="0"/>
          </a:p>
        </p:txBody>
      </p:sp>
    </p:spTree>
    <p:extLst>
      <p:ext uri="{BB962C8B-B14F-4D97-AF65-F5344CB8AC3E}">
        <p14:creationId xmlns:p14="http://schemas.microsoft.com/office/powerpoint/2010/main" val="2514216375"/>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168</TotalTime>
  <Words>691</Words>
  <Application>Microsoft Office PowerPoint</Application>
  <PresentationFormat>Widescreen</PresentationFormat>
  <Paragraphs>46</Paragraphs>
  <Slides>8</Slides>
  <Notes>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Calibri</vt:lpstr>
      <vt:lpstr>Garamond</vt:lpstr>
      <vt:lpstr>Organic</vt:lpstr>
      <vt:lpstr>Human service ethics presentation</vt:lpstr>
      <vt:lpstr>Introduction</vt:lpstr>
      <vt:lpstr>Informed Consent when working with children</vt:lpstr>
      <vt:lpstr>Informed Consent when working with children</vt:lpstr>
      <vt:lpstr>Informed Consent when working with children</vt:lpstr>
      <vt:lpstr>Informed Consent when working with children </vt:lpstr>
      <vt:lpstr>Conclusion</vt:lpstr>
      <vt:lpstr>References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Human  service ethics presentation</dc:title>
  <dc:creator>user</dc:creator>
  <cp:lastModifiedBy>user</cp:lastModifiedBy>
  <cp:revision>14</cp:revision>
  <dcterms:created xsi:type="dcterms:W3CDTF">2020-12-16T15:38:22Z</dcterms:created>
  <dcterms:modified xsi:type="dcterms:W3CDTF">2020-12-16T18:26:48Z</dcterms:modified>
</cp:coreProperties>
</file>